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Lst>
  <p:sldIdLst>
    <p:sldId id="256" r:id="rId2"/>
    <p:sldId id="257" r:id="rId3"/>
    <p:sldId id="259" r:id="rId4"/>
    <p:sldId id="261" r:id="rId5"/>
    <p:sldId id="262" r:id="rId6"/>
    <p:sldId id="263" r:id="rId7"/>
    <p:sldId id="264" r:id="rId8"/>
    <p:sldId id="265" r:id="rId9"/>
    <p:sldId id="271" r:id="rId10"/>
    <p:sldId id="266" r:id="rId11"/>
    <p:sldId id="267" r:id="rId12"/>
    <p:sldId id="272" r:id="rId13"/>
    <p:sldId id="273"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7" autoAdjust="0"/>
    <p:restoredTop sz="94660"/>
  </p:normalViewPr>
  <p:slideViewPr>
    <p:cSldViewPr snapToGrid="0">
      <p:cViewPr varScale="1">
        <p:scale>
          <a:sx n="82" d="100"/>
          <a:sy n="82" d="100"/>
        </p:scale>
        <p:origin x="64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1576559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297198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389133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39415032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731206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38365187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30846316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1166799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2323258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A4946F-7924-41FC-BA92-7BF0D292391A}" type="datetimeFigureOut">
              <a:rPr lang="en-IN" smtClean="0"/>
              <a:t>10-07-2023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1045723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BA4946F-7924-41FC-BA92-7BF0D292391A}" type="datetimeFigureOut">
              <a:rPr lang="en-IN" smtClean="0"/>
              <a:t>10-07-2023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6156457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BA4946F-7924-41FC-BA92-7BF0D292391A}" type="datetimeFigureOut">
              <a:rPr lang="en-IN" smtClean="0"/>
              <a:t>10-07-2023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742832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BA4946F-7924-41FC-BA92-7BF0D292391A}" type="datetimeFigureOut">
              <a:rPr lang="en-IN" smtClean="0"/>
              <a:t>10-07-2023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4221694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A4946F-7924-41FC-BA92-7BF0D292391A}" type="datetimeFigureOut">
              <a:rPr lang="en-IN" smtClean="0"/>
              <a:t>10-07-2023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3895898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A4946F-7924-41FC-BA92-7BF0D292391A}" type="datetimeFigureOut">
              <a:rPr lang="en-IN" smtClean="0"/>
              <a:t>10-07-2023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2187109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A4946F-7924-41FC-BA92-7BF0D292391A}" type="datetimeFigureOut">
              <a:rPr lang="en-IN" smtClean="0"/>
              <a:t>10-07-2023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F1E6000-0A7D-4CE0-A89D-66D65B860F6F}" type="slidenum">
              <a:rPr lang="en-IN" smtClean="0"/>
              <a:t>‹#›</a:t>
            </a:fld>
            <a:endParaRPr lang="en-IN"/>
          </a:p>
        </p:txBody>
      </p:sp>
    </p:spTree>
    <p:extLst>
      <p:ext uri="{BB962C8B-B14F-4D97-AF65-F5344CB8AC3E}">
        <p14:creationId xmlns:p14="http://schemas.microsoft.com/office/powerpoint/2010/main" val="235760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BA4946F-7924-41FC-BA92-7BF0D292391A}" type="datetimeFigureOut">
              <a:rPr lang="en-IN" smtClean="0"/>
              <a:t>10-07-2023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3F1E6000-0A7D-4CE0-A89D-66D65B860F6F}" type="slidenum">
              <a:rPr lang="en-IN" smtClean="0"/>
              <a:t>‹#›</a:t>
            </a:fld>
            <a:endParaRPr lang="en-IN"/>
          </a:p>
        </p:txBody>
      </p:sp>
    </p:spTree>
    <p:extLst>
      <p:ext uri="{BB962C8B-B14F-4D97-AF65-F5344CB8AC3E}">
        <p14:creationId xmlns:p14="http://schemas.microsoft.com/office/powerpoint/2010/main" val="612656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Ls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1.m4a"/><Relationship Id="rId1" Type="http://schemas.openxmlformats.org/officeDocument/2006/relationships/audio" Target="NULL" TargetMode="Externa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99E6AD-9463-DA60-82D2-C075C99B5AF0}"/>
              </a:ext>
            </a:extLst>
          </p:cNvPr>
          <p:cNvSpPr>
            <a:spLocks noGrp="1"/>
          </p:cNvSpPr>
          <p:nvPr>
            <p:ph type="title"/>
          </p:nvPr>
        </p:nvSpPr>
        <p:spPr>
          <a:xfrm>
            <a:off x="299564" y="637591"/>
            <a:ext cx="9660984" cy="1125894"/>
          </a:xfrm>
        </p:spPr>
        <p:txBody>
          <a:bodyPr>
            <a:normAutofit/>
          </a:bodyPr>
          <a:lstStyle/>
          <a:p>
            <a:pPr algn="ctr"/>
            <a:r>
              <a:rPr lang="en-IN" sz="5000" dirty="0"/>
              <a:t>Report Analytics &amp; Dashboard</a:t>
            </a:r>
          </a:p>
        </p:txBody>
      </p:sp>
      <p:sp>
        <p:nvSpPr>
          <p:cNvPr id="5" name="Content Placeholder 4">
            <a:extLst>
              <a:ext uri="{FF2B5EF4-FFF2-40B4-BE49-F238E27FC236}">
                <a16:creationId xmlns:a16="http://schemas.microsoft.com/office/drawing/2014/main" id="{D83E00D8-1A73-9BE5-8274-AB735BFA853D}"/>
              </a:ext>
            </a:extLst>
          </p:cNvPr>
          <p:cNvSpPr>
            <a:spLocks noGrp="1"/>
          </p:cNvSpPr>
          <p:nvPr>
            <p:ph sz="half" idx="1"/>
          </p:nvPr>
        </p:nvSpPr>
        <p:spPr>
          <a:xfrm>
            <a:off x="299564" y="3429000"/>
            <a:ext cx="4184035" cy="1562325"/>
          </a:xfrm>
        </p:spPr>
        <p:txBody>
          <a:bodyPr>
            <a:normAutofit/>
          </a:bodyPr>
          <a:lstStyle/>
          <a:p>
            <a:pPr marL="0" indent="0">
              <a:buNone/>
            </a:pPr>
            <a:r>
              <a:rPr lang="en-IN" dirty="0">
                <a:solidFill>
                  <a:schemeClr val="accent2"/>
                </a:solidFill>
                <a:latin typeface="Times New Roman" panose="02020603050405020304" pitchFamily="18" charset="0"/>
                <a:cs typeface="Times New Roman" panose="02020603050405020304" pitchFamily="18" charset="0"/>
              </a:rPr>
              <a:t>Presented By - Group 3</a:t>
            </a:r>
          </a:p>
          <a:p>
            <a:pPr marL="0" indent="0">
              <a:buNone/>
            </a:pPr>
            <a:r>
              <a:rPr lang="en-IN" dirty="0">
                <a:latin typeface="Times New Roman" panose="02020603050405020304" pitchFamily="18" charset="0"/>
                <a:cs typeface="Times New Roman" panose="02020603050405020304" pitchFamily="18" charset="0"/>
              </a:rPr>
              <a:t>Mentor- Mahindra Singh</a:t>
            </a:r>
          </a:p>
          <a:p>
            <a:pPr marL="0" indent="0">
              <a:buNone/>
            </a:pPr>
            <a:endParaRPr lang="en-IN" dirty="0"/>
          </a:p>
        </p:txBody>
      </p:sp>
      <p:sp>
        <p:nvSpPr>
          <p:cNvPr id="6" name="Content Placeholder 5">
            <a:extLst>
              <a:ext uri="{FF2B5EF4-FFF2-40B4-BE49-F238E27FC236}">
                <a16:creationId xmlns:a16="http://schemas.microsoft.com/office/drawing/2014/main" id="{2864CD27-1298-88D1-7380-9340096000E3}"/>
              </a:ext>
            </a:extLst>
          </p:cNvPr>
          <p:cNvSpPr>
            <a:spLocks noGrp="1"/>
          </p:cNvSpPr>
          <p:nvPr>
            <p:ph sz="half" idx="2"/>
          </p:nvPr>
        </p:nvSpPr>
        <p:spPr>
          <a:xfrm>
            <a:off x="6096000" y="3849430"/>
            <a:ext cx="4184034" cy="2859280"/>
          </a:xfrm>
        </p:spPr>
        <p:txBody>
          <a:bodyPr>
            <a:normAutofit/>
          </a:bodyPr>
          <a:lstStyle/>
          <a:p>
            <a:pPr marL="0" indent="0">
              <a:buNone/>
            </a:pPr>
            <a:r>
              <a:rPr lang="en-IN" dirty="0">
                <a:solidFill>
                  <a:schemeClr val="accent2"/>
                </a:solidFill>
              </a:rPr>
              <a:t>Group Members are as fallows-</a:t>
            </a:r>
          </a:p>
          <a:p>
            <a:pPr>
              <a:buFont typeface="Wingdings" panose="05000000000000000000" pitchFamily="2" charset="2"/>
              <a:buChar char="Ø"/>
            </a:pPr>
            <a:r>
              <a:rPr lang="en-IN" dirty="0"/>
              <a:t>Ms. Aditi Digambar Bhumbar</a:t>
            </a:r>
          </a:p>
          <a:p>
            <a:pPr>
              <a:buFont typeface="Wingdings" panose="05000000000000000000" pitchFamily="2" charset="2"/>
              <a:buChar char="Ø"/>
            </a:pPr>
            <a:r>
              <a:rPr lang="en-IN" dirty="0"/>
              <a:t>Mr. Pratik Anil Uttekar</a:t>
            </a:r>
          </a:p>
          <a:p>
            <a:pPr>
              <a:buFont typeface="Wingdings" panose="05000000000000000000" pitchFamily="2" charset="2"/>
              <a:buChar char="Ø"/>
            </a:pPr>
            <a:r>
              <a:rPr lang="en-IN" dirty="0"/>
              <a:t>Ms. Hafsa Mohammadi</a:t>
            </a:r>
          </a:p>
          <a:p>
            <a:pPr>
              <a:buFont typeface="Wingdings" panose="05000000000000000000" pitchFamily="2" charset="2"/>
              <a:buChar char="Ø"/>
            </a:pPr>
            <a:r>
              <a:rPr lang="en-IN" dirty="0"/>
              <a:t>Mr. Pottonuru Shiva</a:t>
            </a:r>
          </a:p>
          <a:p>
            <a:pPr>
              <a:buFont typeface="Wingdings" panose="05000000000000000000" pitchFamily="2" charset="2"/>
              <a:buChar char="Ø"/>
            </a:pPr>
            <a:r>
              <a:rPr lang="en-IN" dirty="0"/>
              <a:t>Ms. Srushti Ravindra Patil</a:t>
            </a:r>
          </a:p>
          <a:p>
            <a:pPr>
              <a:buFont typeface="Wingdings" panose="05000000000000000000" pitchFamily="2" charset="2"/>
              <a:buChar char="Ø"/>
            </a:pPr>
            <a:r>
              <a:rPr lang="en-IN" dirty="0"/>
              <a:t>Ms. Swathi . V</a:t>
            </a:r>
          </a:p>
        </p:txBody>
      </p:sp>
      <p:pic>
        <p:nvPicPr>
          <p:cNvPr id="19" name="Audio 18">
            <a:hlinkClick r:id="" action="ppaction://media"/>
            <a:extLst>
              <a:ext uri="{FF2B5EF4-FFF2-40B4-BE49-F238E27FC236}">
                <a16:creationId xmlns:a16="http://schemas.microsoft.com/office/drawing/2014/main" id="{6F8D6FB3-E7F6-2BFC-2A37-299F796E9704}"/>
              </a:ext>
            </a:extLst>
          </p:cNvPr>
          <p:cNvPicPr>
            <a:picLocks noChangeAspect="1"/>
          </p:cNvPicPr>
          <p:nvPr>
            <a:audioFile r:link="rId1"/>
            <p:extLst>
              <p:ext uri="{DAA4B4D4-6D71-4841-9C94-3DE7FCFB9230}">
                <p14:media xmlns:p14="http://schemas.microsoft.com/office/powerpoint/2010/main" r:embed="rId2">
                  <p14:trim st="1034" end="2121.331"/>
                </p14:media>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72562339"/>
      </p:ext>
    </p:extLst>
  </p:cSld>
  <p:clrMapOvr>
    <a:masterClrMapping/>
  </p:clrMapOvr>
  <mc:AlternateContent xmlns:mc="http://schemas.openxmlformats.org/markup-compatibility/2006">
    <mc:Choice xmlns:p14="http://schemas.microsoft.com/office/powerpoint/2010/main" Requires="p14">
      <p:transition spd="slow" p14:dur="2000" advTm="24668"/>
    </mc:Choice>
    <mc:Fallback>
      <p:transition spd="slow" advTm="24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8B97E-8AB4-F02C-196A-7C970C233707}"/>
              </a:ext>
            </a:extLst>
          </p:cNvPr>
          <p:cNvSpPr>
            <a:spLocks noGrp="1"/>
          </p:cNvSpPr>
          <p:nvPr>
            <p:ph type="title"/>
          </p:nvPr>
        </p:nvSpPr>
        <p:spPr>
          <a:xfrm>
            <a:off x="755779" y="93306"/>
            <a:ext cx="8443577" cy="634482"/>
          </a:xfrm>
        </p:spPr>
        <p:txBody>
          <a:bodyPr>
            <a:normAutofit fontScale="90000"/>
          </a:bodyPr>
          <a:lstStyle/>
          <a:p>
            <a:r>
              <a:rPr lang="en-IN" dirty="0"/>
              <a:t>Dashboard 1 : Excel</a:t>
            </a:r>
          </a:p>
        </p:txBody>
      </p:sp>
      <p:pic>
        <p:nvPicPr>
          <p:cNvPr id="4" name="Content Placeholder 3">
            <a:extLst>
              <a:ext uri="{FF2B5EF4-FFF2-40B4-BE49-F238E27FC236}">
                <a16:creationId xmlns:a16="http://schemas.microsoft.com/office/drawing/2014/main" id="{930710D8-2A32-2CD9-BFD3-5C77B771C931}"/>
              </a:ext>
            </a:extLst>
          </p:cNvPr>
          <p:cNvPicPr>
            <a:picLocks noGrp="1" noChangeAspect="1"/>
          </p:cNvPicPr>
          <p:nvPr>
            <p:ph idx="1"/>
          </p:nvPr>
        </p:nvPicPr>
        <p:blipFill>
          <a:blip r:embed="rId4"/>
          <a:stretch>
            <a:fillRect/>
          </a:stretch>
        </p:blipFill>
        <p:spPr>
          <a:xfrm>
            <a:off x="643813" y="727788"/>
            <a:ext cx="10792408" cy="6036906"/>
          </a:xfrm>
          <a:prstGeom prst="rect">
            <a:avLst/>
          </a:prstGeom>
        </p:spPr>
      </p:pic>
      <p:pic>
        <p:nvPicPr>
          <p:cNvPr id="12" name="Audio 11">
            <a:hlinkClick r:id="" action="ppaction://media"/>
            <a:extLst>
              <a:ext uri="{FF2B5EF4-FFF2-40B4-BE49-F238E27FC236}">
                <a16:creationId xmlns:a16="http://schemas.microsoft.com/office/drawing/2014/main" id="{322FACC2-19C3-15F6-F99A-F0CF4924E91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26536634"/>
      </p:ext>
    </p:extLst>
  </p:cSld>
  <p:clrMapOvr>
    <a:masterClrMapping/>
  </p:clrMapOvr>
  <mc:AlternateContent xmlns:mc="http://schemas.openxmlformats.org/markup-compatibility/2006">
    <mc:Choice xmlns:p14="http://schemas.microsoft.com/office/powerpoint/2010/main" Requires="p14">
      <p:transition spd="slow" p14:dur="2000" advTm="22060"/>
    </mc:Choice>
    <mc:Fallback>
      <p:transition spd="slow" advTm="220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1A683-F363-E95E-663E-F39A60FC319C}"/>
              </a:ext>
            </a:extLst>
          </p:cNvPr>
          <p:cNvSpPr>
            <a:spLocks noGrp="1"/>
          </p:cNvSpPr>
          <p:nvPr>
            <p:ph type="title"/>
          </p:nvPr>
        </p:nvSpPr>
        <p:spPr>
          <a:xfrm>
            <a:off x="793102" y="227045"/>
            <a:ext cx="8596668" cy="622041"/>
          </a:xfrm>
        </p:spPr>
        <p:txBody>
          <a:bodyPr>
            <a:normAutofit fontScale="90000"/>
          </a:bodyPr>
          <a:lstStyle/>
          <a:p>
            <a:r>
              <a:rPr lang="en-IN" dirty="0"/>
              <a:t>Dashboard 2 : Tableau</a:t>
            </a:r>
          </a:p>
        </p:txBody>
      </p:sp>
      <p:pic>
        <p:nvPicPr>
          <p:cNvPr id="5" name="Content Placeholder 4">
            <a:extLst>
              <a:ext uri="{FF2B5EF4-FFF2-40B4-BE49-F238E27FC236}">
                <a16:creationId xmlns:a16="http://schemas.microsoft.com/office/drawing/2014/main" id="{8933ED5A-007D-3070-F04E-101E3548F8E5}"/>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4789" t="18747" r="12905" b="6010"/>
          <a:stretch/>
        </p:blipFill>
        <p:spPr>
          <a:xfrm>
            <a:off x="793102" y="1436914"/>
            <a:ext cx="8808098" cy="4954555"/>
          </a:xfrm>
        </p:spPr>
      </p:pic>
      <p:pic>
        <p:nvPicPr>
          <p:cNvPr id="12" name="Audio 11">
            <a:hlinkClick r:id="" action="ppaction://media"/>
            <a:extLst>
              <a:ext uri="{FF2B5EF4-FFF2-40B4-BE49-F238E27FC236}">
                <a16:creationId xmlns:a16="http://schemas.microsoft.com/office/drawing/2014/main" id="{BFB2BF25-5395-F4B0-60EF-7263C3D815F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7483029"/>
      </p:ext>
    </p:extLst>
  </p:cSld>
  <p:clrMapOvr>
    <a:masterClrMapping/>
  </p:clrMapOvr>
  <mc:AlternateContent xmlns:mc="http://schemas.openxmlformats.org/markup-compatibility/2006">
    <mc:Choice xmlns:p14="http://schemas.microsoft.com/office/powerpoint/2010/main" Requires="p14">
      <p:transition spd="slow" p14:dur="2000" advTm="14335"/>
    </mc:Choice>
    <mc:Fallback>
      <p:transition spd="slow" advTm="14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615F0-85C4-3F6B-8200-5A385FB36A71}"/>
              </a:ext>
            </a:extLst>
          </p:cNvPr>
          <p:cNvSpPr>
            <a:spLocks noGrp="1"/>
          </p:cNvSpPr>
          <p:nvPr>
            <p:ph type="title"/>
          </p:nvPr>
        </p:nvSpPr>
        <p:spPr>
          <a:xfrm>
            <a:off x="677334" y="609600"/>
            <a:ext cx="8596668" cy="668694"/>
          </a:xfrm>
        </p:spPr>
        <p:txBody>
          <a:bodyPr/>
          <a:lstStyle/>
          <a:p>
            <a:endParaRPr lang="en-IN" dirty="0"/>
          </a:p>
        </p:txBody>
      </p:sp>
      <p:pic>
        <p:nvPicPr>
          <p:cNvPr id="4" name="Content Placeholder 3">
            <a:extLst>
              <a:ext uri="{FF2B5EF4-FFF2-40B4-BE49-F238E27FC236}">
                <a16:creationId xmlns:a16="http://schemas.microsoft.com/office/drawing/2014/main" id="{E3ED7A60-0561-A6B7-9177-91330343F9B6}"/>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4851" t="21538" r="11959" b="8946"/>
          <a:stretch/>
        </p:blipFill>
        <p:spPr>
          <a:xfrm>
            <a:off x="578498" y="1672904"/>
            <a:ext cx="8966717" cy="4989153"/>
          </a:xfrm>
          <a:prstGeom prst="rect">
            <a:avLst/>
          </a:prstGeom>
        </p:spPr>
      </p:pic>
      <p:pic>
        <p:nvPicPr>
          <p:cNvPr id="7" name="Audio 6">
            <a:hlinkClick r:id="" action="ppaction://media"/>
            <a:extLst>
              <a:ext uri="{FF2B5EF4-FFF2-40B4-BE49-F238E27FC236}">
                <a16:creationId xmlns:a16="http://schemas.microsoft.com/office/drawing/2014/main" id="{B5213317-6768-17AD-26E0-233771A5FA6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240767434"/>
      </p:ext>
    </p:extLst>
  </p:cSld>
  <p:clrMapOvr>
    <a:masterClrMapping/>
  </p:clrMapOvr>
  <mc:AlternateContent xmlns:mc="http://schemas.openxmlformats.org/markup-compatibility/2006">
    <mc:Choice xmlns:p14="http://schemas.microsoft.com/office/powerpoint/2010/main" Requires="p14">
      <p:transition spd="slow" p14:dur="2000" advTm="4946"/>
    </mc:Choice>
    <mc:Fallback>
      <p:transition spd="slow" advTm="4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F9D05FF-7D3E-A2FB-C347-55913E682CB1}"/>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5175" t="20298" r="12099" b="9748"/>
          <a:stretch/>
        </p:blipFill>
        <p:spPr>
          <a:xfrm>
            <a:off x="653142" y="410547"/>
            <a:ext cx="8882743" cy="6130212"/>
          </a:xfrm>
          <a:prstGeom prst="rect">
            <a:avLst/>
          </a:prstGeom>
        </p:spPr>
      </p:pic>
      <p:pic>
        <p:nvPicPr>
          <p:cNvPr id="7" name="Audio 6">
            <a:hlinkClick r:id="" action="ppaction://media"/>
            <a:extLst>
              <a:ext uri="{FF2B5EF4-FFF2-40B4-BE49-F238E27FC236}">
                <a16:creationId xmlns:a16="http://schemas.microsoft.com/office/drawing/2014/main" id="{65E70E94-C2D6-E5E8-8A53-D482C04E40C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754722670"/>
      </p:ext>
    </p:extLst>
  </p:cSld>
  <p:clrMapOvr>
    <a:masterClrMapping/>
  </p:clrMapOvr>
  <mc:AlternateContent xmlns:mc="http://schemas.openxmlformats.org/markup-compatibility/2006">
    <mc:Choice xmlns:p14="http://schemas.microsoft.com/office/powerpoint/2010/main" Requires="p14">
      <p:transition spd="slow" p14:dur="2000" advTm="6989"/>
    </mc:Choice>
    <mc:Fallback>
      <p:transition spd="slow" advTm="6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989E6-CA31-7685-33CA-B8C06B1CDE63}"/>
              </a:ext>
            </a:extLst>
          </p:cNvPr>
          <p:cNvSpPr>
            <a:spLocks noGrp="1"/>
          </p:cNvSpPr>
          <p:nvPr>
            <p:ph type="title"/>
          </p:nvPr>
        </p:nvSpPr>
        <p:spPr>
          <a:xfrm>
            <a:off x="298579" y="0"/>
            <a:ext cx="8596668" cy="541176"/>
          </a:xfrm>
        </p:spPr>
        <p:txBody>
          <a:bodyPr>
            <a:normAutofit fontScale="90000"/>
          </a:bodyPr>
          <a:lstStyle/>
          <a:p>
            <a:r>
              <a:rPr lang="en-IN" dirty="0"/>
              <a:t>Dashboard 3: Power BI</a:t>
            </a:r>
          </a:p>
        </p:txBody>
      </p:sp>
      <p:pic>
        <p:nvPicPr>
          <p:cNvPr id="4" name="Content Placeholder 3">
            <a:extLst>
              <a:ext uri="{FF2B5EF4-FFF2-40B4-BE49-F238E27FC236}">
                <a16:creationId xmlns:a16="http://schemas.microsoft.com/office/drawing/2014/main" id="{5C1FDD56-8AE5-E05D-DBA3-AA028BC1FDBF}"/>
              </a:ext>
            </a:extLst>
          </p:cNvPr>
          <p:cNvPicPr>
            <a:picLocks noGrp="1" noChangeAspect="1"/>
          </p:cNvPicPr>
          <p:nvPr>
            <p:ph idx="1"/>
          </p:nvPr>
        </p:nvPicPr>
        <p:blipFill>
          <a:blip r:embed="rId4"/>
          <a:stretch>
            <a:fillRect/>
          </a:stretch>
        </p:blipFill>
        <p:spPr>
          <a:xfrm>
            <a:off x="298579" y="541176"/>
            <a:ext cx="11328053" cy="6211076"/>
          </a:xfrm>
          <a:prstGeom prst="rect">
            <a:avLst/>
          </a:prstGeom>
        </p:spPr>
      </p:pic>
      <p:pic>
        <p:nvPicPr>
          <p:cNvPr id="7" name="Audio 6">
            <a:hlinkClick r:id="" action="ppaction://media"/>
            <a:extLst>
              <a:ext uri="{FF2B5EF4-FFF2-40B4-BE49-F238E27FC236}">
                <a16:creationId xmlns:a16="http://schemas.microsoft.com/office/drawing/2014/main" id="{393E5969-E42E-E9CD-A1B5-918D531B49F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01387800"/>
      </p:ext>
    </p:extLst>
  </p:cSld>
  <p:clrMapOvr>
    <a:masterClrMapping/>
  </p:clrMapOvr>
  <mc:AlternateContent xmlns:mc="http://schemas.openxmlformats.org/markup-compatibility/2006">
    <mc:Choice xmlns:p14="http://schemas.microsoft.com/office/powerpoint/2010/main" Requires="p14">
      <p:transition spd="slow" p14:dur="2000" advTm="21874"/>
    </mc:Choice>
    <mc:Fallback>
      <p:transition spd="slow" advTm="218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DC57C-5ECB-BA77-EF61-8F0B739025A9}"/>
              </a:ext>
            </a:extLst>
          </p:cNvPr>
          <p:cNvSpPr>
            <a:spLocks noGrp="1"/>
          </p:cNvSpPr>
          <p:nvPr>
            <p:ph type="title"/>
          </p:nvPr>
        </p:nvSpPr>
        <p:spPr>
          <a:xfrm>
            <a:off x="677334" y="609600"/>
            <a:ext cx="8596668" cy="4391608"/>
          </a:xfrm>
        </p:spPr>
        <p:txBody>
          <a:bodyPr anchor="ctr">
            <a:noAutofit/>
          </a:bodyPr>
          <a:lstStyle/>
          <a:p>
            <a:pPr algn="ctr"/>
            <a:r>
              <a:rPr lang="en-IN" sz="12400" dirty="0"/>
              <a:t>Thank you</a:t>
            </a:r>
          </a:p>
        </p:txBody>
      </p:sp>
      <p:pic>
        <p:nvPicPr>
          <p:cNvPr id="5" name="Audio 4">
            <a:hlinkClick r:id="" action="ppaction://media"/>
            <a:extLst>
              <a:ext uri="{FF2B5EF4-FFF2-40B4-BE49-F238E27FC236}">
                <a16:creationId xmlns:a16="http://schemas.microsoft.com/office/drawing/2014/main" id="{6BB14EBE-CA83-CFB8-F106-500987E42D6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738534003"/>
      </p:ext>
    </p:extLst>
  </p:cSld>
  <p:clrMapOvr>
    <a:masterClrMapping/>
  </p:clrMapOvr>
  <mc:AlternateContent xmlns:mc="http://schemas.openxmlformats.org/markup-compatibility/2006">
    <mc:Choice xmlns:p14="http://schemas.microsoft.com/office/powerpoint/2010/main" Requires="p14">
      <p:transition spd="slow" p14:dur="2000" advTm="7852"/>
    </mc:Choice>
    <mc:Fallback>
      <p:transition spd="slow" advTm="7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A35F7-1BC3-ADFD-CD63-E1791AD5D140}"/>
              </a:ext>
            </a:extLst>
          </p:cNvPr>
          <p:cNvSpPr>
            <a:spLocks noGrp="1"/>
          </p:cNvSpPr>
          <p:nvPr>
            <p:ph type="title"/>
          </p:nvPr>
        </p:nvSpPr>
        <p:spPr>
          <a:xfrm>
            <a:off x="677334" y="363894"/>
            <a:ext cx="8596668" cy="1138334"/>
          </a:xfrm>
        </p:spPr>
        <p:txBody>
          <a:bodyPr>
            <a:noAutofit/>
          </a:bodyPr>
          <a:lstStyle/>
          <a:p>
            <a:r>
              <a:rPr lang="en-IN" sz="5000" dirty="0">
                <a:latin typeface="Times New Roman" panose="02020603050405020304" pitchFamily="18" charset="0"/>
                <a:cs typeface="Times New Roman" panose="02020603050405020304" pitchFamily="18" charset="0"/>
              </a:rPr>
              <a:t>Project Overview :</a:t>
            </a:r>
          </a:p>
        </p:txBody>
      </p:sp>
      <p:sp>
        <p:nvSpPr>
          <p:cNvPr id="3" name="Content Placeholder 2">
            <a:extLst>
              <a:ext uri="{FF2B5EF4-FFF2-40B4-BE49-F238E27FC236}">
                <a16:creationId xmlns:a16="http://schemas.microsoft.com/office/drawing/2014/main" id="{5891AF3A-2532-E36A-9D3B-60325CF75E68}"/>
              </a:ext>
            </a:extLst>
          </p:cNvPr>
          <p:cNvSpPr>
            <a:spLocks noGrp="1"/>
          </p:cNvSpPr>
          <p:nvPr>
            <p:ph idx="1"/>
          </p:nvPr>
        </p:nvSpPr>
        <p:spPr>
          <a:xfrm>
            <a:off x="677334" y="2127380"/>
            <a:ext cx="8596668" cy="4086808"/>
          </a:xfrm>
        </p:spPr>
        <p:txBody>
          <a:bodyPr>
            <a:normAutofit/>
          </a:bodyPr>
          <a:lstStyle/>
          <a:p>
            <a:r>
              <a:rPr lang="en-IN" sz="3200" dirty="0">
                <a:solidFill>
                  <a:schemeClr val="accent3"/>
                </a:solidFill>
                <a:latin typeface="Times New Roman" panose="02020603050405020304" pitchFamily="18" charset="0"/>
                <a:cs typeface="Times New Roman" panose="02020603050405020304" pitchFamily="18" charset="0"/>
              </a:rPr>
              <a:t>Name of the Project – Supply Chain Dashboard</a:t>
            </a:r>
          </a:p>
          <a:p>
            <a:pPr marL="0" indent="0">
              <a:buNone/>
            </a:pPr>
            <a:endParaRPr lang="en-IN" sz="3200" dirty="0">
              <a:latin typeface="Times New Roman" panose="02020603050405020304" pitchFamily="18" charset="0"/>
              <a:cs typeface="Times New Roman" panose="02020603050405020304" pitchFamily="18" charset="0"/>
            </a:endParaRPr>
          </a:p>
          <a:p>
            <a:r>
              <a:rPr lang="en-IN" sz="3200" dirty="0">
                <a:solidFill>
                  <a:schemeClr val="accent3"/>
                </a:solidFill>
                <a:latin typeface="Times New Roman" panose="02020603050405020304" pitchFamily="18" charset="0"/>
                <a:cs typeface="Times New Roman" panose="02020603050405020304" pitchFamily="18" charset="0"/>
              </a:rPr>
              <a:t>Dashboards created by using –</a:t>
            </a:r>
          </a:p>
          <a:p>
            <a:pPr>
              <a:buFont typeface="Wingdings" panose="05000000000000000000" pitchFamily="2" charset="2"/>
              <a:buChar char="q"/>
            </a:pPr>
            <a:r>
              <a:rPr lang="en-IN" sz="2800" dirty="0">
                <a:latin typeface="Times New Roman" panose="02020603050405020304" pitchFamily="18" charset="0"/>
                <a:cs typeface="Times New Roman" panose="02020603050405020304" pitchFamily="18" charset="0"/>
              </a:rPr>
              <a:t>Excel</a:t>
            </a:r>
          </a:p>
          <a:p>
            <a:pPr>
              <a:buFont typeface="Wingdings" panose="05000000000000000000" pitchFamily="2" charset="2"/>
              <a:buChar char="q"/>
            </a:pPr>
            <a:r>
              <a:rPr lang="en-IN" sz="2800" dirty="0">
                <a:latin typeface="Times New Roman" panose="02020603050405020304" pitchFamily="18" charset="0"/>
                <a:cs typeface="Times New Roman" panose="02020603050405020304" pitchFamily="18" charset="0"/>
              </a:rPr>
              <a:t>Tableau</a:t>
            </a:r>
          </a:p>
          <a:p>
            <a:pPr>
              <a:buFont typeface="Wingdings" panose="05000000000000000000" pitchFamily="2" charset="2"/>
              <a:buChar char="q"/>
            </a:pPr>
            <a:r>
              <a:rPr lang="en-IN" sz="2800" dirty="0">
                <a:latin typeface="Times New Roman" panose="02020603050405020304" pitchFamily="18" charset="0"/>
                <a:cs typeface="Times New Roman" panose="02020603050405020304" pitchFamily="18" charset="0"/>
              </a:rPr>
              <a:t>Power BI</a:t>
            </a:r>
            <a:endParaRPr lang="en-IN" dirty="0">
              <a:latin typeface="Times New Roman" panose="02020603050405020304" pitchFamily="18" charset="0"/>
              <a:cs typeface="Times New Roman" panose="02020603050405020304" pitchFamily="18" charset="0"/>
            </a:endParaRPr>
          </a:p>
        </p:txBody>
      </p:sp>
      <p:pic>
        <p:nvPicPr>
          <p:cNvPr id="9" name="Audio 8">
            <a:hlinkClick r:id="" action="ppaction://media"/>
            <a:extLst>
              <a:ext uri="{FF2B5EF4-FFF2-40B4-BE49-F238E27FC236}">
                <a16:creationId xmlns:a16="http://schemas.microsoft.com/office/drawing/2014/main" id="{89FFDE8F-A23A-DC4F-5506-5B671F324A40}"/>
              </a:ext>
            </a:extLst>
          </p:cNvPr>
          <p:cNvPicPr>
            <a:picLocks noChangeAspect="1"/>
          </p:cNvPicPr>
          <p:nvPr>
            <a:audioFile r:link="rId1"/>
            <p:extLst>
              <p:ext uri="{DAA4B4D4-6D71-4841-9C94-3DE7FCFB9230}">
                <p14:media xmlns:p14="http://schemas.microsoft.com/office/powerpoint/2010/main" r:embed="rId2">
                  <p14:trim st="961"/>
                </p14:media>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23039887"/>
      </p:ext>
    </p:extLst>
  </p:cSld>
  <p:clrMapOvr>
    <a:masterClrMapping/>
  </p:clrMapOvr>
  <mc:AlternateContent xmlns:mc="http://schemas.openxmlformats.org/markup-compatibility/2006">
    <mc:Choice xmlns:p14="http://schemas.microsoft.com/office/powerpoint/2010/main" Requires="p14">
      <p:transition spd="slow" p14:dur="2000" advTm="9800"/>
    </mc:Choice>
    <mc:Fallback>
      <p:transition spd="slow" advTm="9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F9A14-6A1A-8B3F-76A7-6FB209624873}"/>
              </a:ext>
            </a:extLst>
          </p:cNvPr>
          <p:cNvSpPr>
            <a:spLocks noGrp="1"/>
          </p:cNvSpPr>
          <p:nvPr>
            <p:ph type="title"/>
          </p:nvPr>
        </p:nvSpPr>
        <p:spPr/>
        <p:txBody>
          <a:bodyPr>
            <a:normAutofit/>
          </a:bodyPr>
          <a:lstStyle/>
          <a:p>
            <a:r>
              <a:rPr lang="en-IN" sz="5000" dirty="0">
                <a:latin typeface="Times New Roman" panose="02020603050405020304" pitchFamily="18" charset="0"/>
                <a:cs typeface="Times New Roman" panose="02020603050405020304" pitchFamily="18" charset="0"/>
              </a:rPr>
              <a:t>KPI’S of the Project:</a:t>
            </a:r>
          </a:p>
        </p:txBody>
      </p:sp>
      <p:sp>
        <p:nvSpPr>
          <p:cNvPr id="3" name="Content Placeholder 2">
            <a:extLst>
              <a:ext uri="{FF2B5EF4-FFF2-40B4-BE49-F238E27FC236}">
                <a16:creationId xmlns:a16="http://schemas.microsoft.com/office/drawing/2014/main" id="{8CF716FC-DF3D-93ED-B7B4-0237498C85F4}"/>
              </a:ext>
            </a:extLst>
          </p:cNvPr>
          <p:cNvSpPr>
            <a:spLocks noGrp="1"/>
          </p:cNvSpPr>
          <p:nvPr>
            <p:ph idx="1"/>
          </p:nvPr>
        </p:nvSpPr>
        <p:spPr>
          <a:xfrm>
            <a:off x="677334" y="1726163"/>
            <a:ext cx="8596668" cy="4315199"/>
          </a:xfrm>
        </p:spPr>
        <p:txBody>
          <a:bodyPr>
            <a:normAutofit/>
          </a:bodyPr>
          <a:lstStyle/>
          <a:p>
            <a:pPr>
              <a:buFont typeface="Wingdings" panose="05000000000000000000" pitchFamily="2" charset="2"/>
              <a:buChar char="Ø"/>
            </a:pPr>
            <a:r>
              <a:rPr lang="en-IN" sz="2000" dirty="0"/>
              <a:t>Total Sales(MTD,QTD,YTD)</a:t>
            </a:r>
          </a:p>
          <a:p>
            <a:pPr>
              <a:buFont typeface="Wingdings" panose="05000000000000000000" pitchFamily="2" charset="2"/>
              <a:buChar char="Ø"/>
            </a:pPr>
            <a:r>
              <a:rPr lang="en-IN" sz="2000" dirty="0"/>
              <a:t>Product Wise Sales</a:t>
            </a:r>
          </a:p>
          <a:p>
            <a:pPr>
              <a:buFont typeface="Wingdings" panose="05000000000000000000" pitchFamily="2" charset="2"/>
              <a:buChar char="Ø"/>
            </a:pPr>
            <a:r>
              <a:rPr lang="en-IN" sz="2000" dirty="0"/>
              <a:t>Sales Growth</a:t>
            </a:r>
          </a:p>
          <a:p>
            <a:pPr>
              <a:buFont typeface="Wingdings" panose="05000000000000000000" pitchFamily="2" charset="2"/>
              <a:buChar char="Ø"/>
            </a:pPr>
            <a:r>
              <a:rPr lang="en-IN" sz="2000" dirty="0"/>
              <a:t>Daily Sales Trend</a:t>
            </a:r>
          </a:p>
          <a:p>
            <a:pPr>
              <a:buFont typeface="Wingdings" panose="05000000000000000000" pitchFamily="2" charset="2"/>
              <a:buChar char="Ø"/>
            </a:pPr>
            <a:r>
              <a:rPr lang="en-IN" sz="2000" dirty="0"/>
              <a:t>State Wise Sales</a:t>
            </a:r>
          </a:p>
          <a:p>
            <a:pPr>
              <a:buFont typeface="Wingdings" panose="05000000000000000000" pitchFamily="2" charset="2"/>
              <a:buChar char="Ø"/>
            </a:pPr>
            <a:r>
              <a:rPr lang="en-IN" sz="2000" dirty="0"/>
              <a:t>Top 5 Store Wise Sales</a:t>
            </a:r>
          </a:p>
          <a:p>
            <a:pPr>
              <a:buFont typeface="Wingdings" panose="05000000000000000000" pitchFamily="2" charset="2"/>
              <a:buChar char="Ø"/>
            </a:pPr>
            <a:r>
              <a:rPr lang="en-IN" sz="2000" dirty="0"/>
              <a:t>Region Wise Sales</a:t>
            </a:r>
          </a:p>
          <a:p>
            <a:pPr>
              <a:buFont typeface="Wingdings" panose="05000000000000000000" pitchFamily="2" charset="2"/>
              <a:buChar char="Ø"/>
            </a:pPr>
            <a:r>
              <a:rPr lang="en-IN" sz="2000" dirty="0"/>
              <a:t>Total Inventory</a:t>
            </a:r>
          </a:p>
          <a:p>
            <a:pPr>
              <a:buFont typeface="Wingdings" panose="05000000000000000000" pitchFamily="2" charset="2"/>
              <a:buChar char="Ø"/>
            </a:pPr>
            <a:r>
              <a:rPr lang="en-IN" sz="2000" dirty="0"/>
              <a:t>Inventory Value</a:t>
            </a:r>
          </a:p>
          <a:p>
            <a:pPr>
              <a:buFont typeface="Wingdings" panose="05000000000000000000" pitchFamily="2" charset="2"/>
              <a:buChar char="Ø"/>
            </a:pPr>
            <a:r>
              <a:rPr lang="en-IN" sz="2000" dirty="0"/>
              <a:t>Over stock, Out Stock , Under stock</a:t>
            </a:r>
            <a:endParaRPr lang="en-IN" dirty="0"/>
          </a:p>
        </p:txBody>
      </p:sp>
      <p:pic>
        <p:nvPicPr>
          <p:cNvPr id="9" name="Audio 8">
            <a:hlinkClick r:id="" action="ppaction://media"/>
            <a:extLst>
              <a:ext uri="{FF2B5EF4-FFF2-40B4-BE49-F238E27FC236}">
                <a16:creationId xmlns:a16="http://schemas.microsoft.com/office/drawing/2014/main" id="{12EA6551-2B14-9477-B491-4483945550B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72477183"/>
      </p:ext>
    </p:extLst>
  </p:cSld>
  <p:clrMapOvr>
    <a:masterClrMapping/>
  </p:clrMapOvr>
  <mc:AlternateContent xmlns:mc="http://schemas.openxmlformats.org/markup-compatibility/2006">
    <mc:Choice xmlns:p14="http://schemas.microsoft.com/office/powerpoint/2010/main" Requires="p14">
      <p:transition spd="slow" p14:dur="2000" advTm="19252"/>
    </mc:Choice>
    <mc:Fallback>
      <p:transition spd="slow" advTm="192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B1A52-BEAA-4F32-F6DB-169239B9B344}"/>
              </a:ext>
            </a:extLst>
          </p:cNvPr>
          <p:cNvSpPr>
            <a:spLocks noGrp="1"/>
          </p:cNvSpPr>
          <p:nvPr>
            <p:ph type="title"/>
          </p:nvPr>
        </p:nvSpPr>
        <p:spPr>
          <a:xfrm>
            <a:off x="677334" y="609600"/>
            <a:ext cx="8596668" cy="892629"/>
          </a:xfrm>
        </p:spPr>
        <p:txBody>
          <a:bodyPr>
            <a:normAutofit/>
          </a:bodyPr>
          <a:lstStyle/>
          <a:p>
            <a:r>
              <a:rPr lang="en-IN" sz="5000" dirty="0">
                <a:latin typeface="Times New Roman" panose="02020603050405020304" pitchFamily="18" charset="0"/>
                <a:cs typeface="Times New Roman" panose="02020603050405020304" pitchFamily="18" charset="0"/>
              </a:rPr>
              <a:t>KPI Details :</a:t>
            </a:r>
          </a:p>
        </p:txBody>
      </p:sp>
      <p:sp>
        <p:nvSpPr>
          <p:cNvPr id="3" name="Content Placeholder 2">
            <a:extLst>
              <a:ext uri="{FF2B5EF4-FFF2-40B4-BE49-F238E27FC236}">
                <a16:creationId xmlns:a16="http://schemas.microsoft.com/office/drawing/2014/main" id="{E7A61045-19F2-9D91-2BB8-F1543066E665}"/>
              </a:ext>
            </a:extLst>
          </p:cNvPr>
          <p:cNvSpPr>
            <a:spLocks noGrp="1"/>
          </p:cNvSpPr>
          <p:nvPr>
            <p:ph idx="1"/>
          </p:nvPr>
        </p:nvSpPr>
        <p:spPr>
          <a:xfrm>
            <a:off x="677334" y="1623527"/>
            <a:ext cx="6273972" cy="4417835"/>
          </a:xfrm>
        </p:spPr>
        <p:txBody>
          <a:bodyPr>
            <a:normAutofit fontScale="92500" lnSpcReduction="10000"/>
          </a:bodyPr>
          <a:lstStyle/>
          <a:p>
            <a:pPr marL="0" indent="0">
              <a:buNone/>
            </a:pPr>
            <a:r>
              <a:rPr lang="en-IN" sz="2600" dirty="0">
                <a:solidFill>
                  <a:schemeClr val="accent3"/>
                </a:solidFill>
                <a:latin typeface="Times New Roman" panose="02020603050405020304" pitchFamily="18" charset="0"/>
                <a:cs typeface="Times New Roman" panose="02020603050405020304" pitchFamily="18" charset="0"/>
              </a:rPr>
              <a:t>1.Total Sales (MTD, QTD, YTD):</a:t>
            </a:r>
          </a:p>
          <a:p>
            <a:pPr marL="0" indent="0">
              <a:buNone/>
            </a:pPr>
            <a:endParaRPr lang="en-IN" sz="24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MTD (Month-to-date) refers to the total sales value recorded</a:t>
            </a:r>
          </a:p>
          <a:p>
            <a:pPr marL="0" indent="0">
              <a:buNone/>
            </a:pPr>
            <a:r>
              <a:rPr lang="en-IN" sz="2200" dirty="0">
                <a:latin typeface="Times New Roman" panose="02020603050405020304" pitchFamily="18" charset="0"/>
                <a:cs typeface="Times New Roman" panose="02020603050405020304" pitchFamily="18" charset="0"/>
              </a:rPr>
              <a:t>within the current month.</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QTD (Quarter-to-date) represents the total sales value</a:t>
            </a:r>
          </a:p>
          <a:p>
            <a:pPr marL="0" indent="0">
              <a:buNone/>
            </a:pPr>
            <a:r>
              <a:rPr lang="en-IN" sz="2200" dirty="0">
                <a:latin typeface="Times New Roman" panose="02020603050405020304" pitchFamily="18" charset="0"/>
                <a:cs typeface="Times New Roman" panose="02020603050405020304" pitchFamily="18" charset="0"/>
              </a:rPr>
              <a:t>recorded within the current quarter</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YTD (Year-to-date) refers to the total sales value recorded within the current year.</a:t>
            </a:r>
          </a:p>
        </p:txBody>
      </p:sp>
      <p:pic>
        <p:nvPicPr>
          <p:cNvPr id="4" name="Picture 3">
            <a:extLst>
              <a:ext uri="{FF2B5EF4-FFF2-40B4-BE49-F238E27FC236}">
                <a16:creationId xmlns:a16="http://schemas.microsoft.com/office/drawing/2014/main" id="{D11D921D-FB6C-1A25-E591-CA6CBC119E25}"/>
              </a:ext>
            </a:extLst>
          </p:cNvPr>
          <p:cNvPicPr>
            <a:picLocks noChangeAspect="1"/>
          </p:cNvPicPr>
          <p:nvPr/>
        </p:nvPicPr>
        <p:blipFill rotWithShape="1">
          <a:blip r:embed="rId4"/>
          <a:srcRect b="11697"/>
          <a:stretch/>
        </p:blipFill>
        <p:spPr>
          <a:xfrm>
            <a:off x="6922687" y="1409973"/>
            <a:ext cx="4180741" cy="1267913"/>
          </a:xfrm>
          <a:prstGeom prst="rect">
            <a:avLst/>
          </a:prstGeom>
        </p:spPr>
      </p:pic>
      <p:pic>
        <p:nvPicPr>
          <p:cNvPr id="8" name="Audio 7">
            <a:hlinkClick r:id="" action="ppaction://media"/>
            <a:extLst>
              <a:ext uri="{FF2B5EF4-FFF2-40B4-BE49-F238E27FC236}">
                <a16:creationId xmlns:a16="http://schemas.microsoft.com/office/drawing/2014/main" id="{D1CA9E0D-8E51-8AC4-7C6B-CD69394491A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41708602"/>
      </p:ext>
    </p:extLst>
  </p:cSld>
  <p:clrMapOvr>
    <a:masterClrMapping/>
  </p:clrMapOvr>
  <mc:AlternateContent xmlns:mc="http://schemas.openxmlformats.org/markup-compatibility/2006">
    <mc:Choice xmlns:p14="http://schemas.microsoft.com/office/powerpoint/2010/main" Requires="p14">
      <p:transition spd="slow" p14:dur="2000" advTm="9824"/>
    </mc:Choice>
    <mc:Fallback>
      <p:transition spd="slow" advTm="9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2E6FED2-619A-1968-8368-25E6634416B7}"/>
              </a:ext>
            </a:extLst>
          </p:cNvPr>
          <p:cNvSpPr>
            <a:spLocks noGrp="1"/>
          </p:cNvSpPr>
          <p:nvPr>
            <p:ph idx="1"/>
          </p:nvPr>
        </p:nvSpPr>
        <p:spPr>
          <a:xfrm>
            <a:off x="677334" y="399011"/>
            <a:ext cx="5418666" cy="5642351"/>
          </a:xfrm>
        </p:spPr>
        <p:txBody>
          <a:bodyPr>
            <a:normAutofit/>
          </a:bodyPr>
          <a:lstStyle/>
          <a:p>
            <a:pPr marL="0" indent="0">
              <a:buNone/>
            </a:pPr>
            <a:r>
              <a:rPr lang="en-IN" sz="2400" dirty="0">
                <a:solidFill>
                  <a:schemeClr val="accent3"/>
                </a:solidFill>
                <a:latin typeface="Times New Roman" panose="02020603050405020304" pitchFamily="18" charset="0"/>
                <a:cs typeface="Times New Roman" panose="02020603050405020304" pitchFamily="18" charset="0"/>
              </a:rPr>
              <a:t>2.Product Wise Sales:</a:t>
            </a:r>
          </a:p>
          <a:p>
            <a:pPr marL="0" indent="0">
              <a:buNone/>
            </a:pPr>
            <a:r>
              <a:rPr lang="en-IN" sz="2000" dirty="0">
                <a:latin typeface="Times New Roman" panose="02020603050405020304" pitchFamily="18" charset="0"/>
                <a:cs typeface="Times New Roman" panose="02020603050405020304" pitchFamily="18" charset="0"/>
              </a:rPr>
              <a:t>This refers to the sales figures for each individual product in the supply chain data set. It provides information on the sales performance of each product separately.</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400" dirty="0">
                <a:solidFill>
                  <a:schemeClr val="accent3"/>
                </a:solidFill>
                <a:latin typeface="Times New Roman" panose="02020603050405020304" pitchFamily="18" charset="0"/>
                <a:cs typeface="Times New Roman" panose="02020603050405020304" pitchFamily="18" charset="0"/>
              </a:rPr>
              <a:t>3. Sales Growth:</a:t>
            </a:r>
          </a:p>
          <a:p>
            <a:pPr marL="0" indent="0">
              <a:buNone/>
            </a:pPr>
            <a:r>
              <a:rPr lang="en-IN" sz="2000" dirty="0">
                <a:latin typeface="Times New Roman" panose="02020603050405020304" pitchFamily="18" charset="0"/>
                <a:cs typeface="Times New Roman" panose="02020603050405020304" pitchFamily="18" charset="0"/>
              </a:rPr>
              <a:t>Sales growth measures the rate at which sales have increased or decreased over a specific period. It can be calculated by comparing sales figures from different time periods, such as comparing current sales with previous month’s or year's sales.</a:t>
            </a:r>
          </a:p>
        </p:txBody>
      </p:sp>
      <p:pic>
        <p:nvPicPr>
          <p:cNvPr id="5" name="Picture 4">
            <a:extLst>
              <a:ext uri="{FF2B5EF4-FFF2-40B4-BE49-F238E27FC236}">
                <a16:creationId xmlns:a16="http://schemas.microsoft.com/office/drawing/2014/main" id="{B4D71BCF-294A-C92F-3C8A-5879AF198B00}"/>
              </a:ext>
            </a:extLst>
          </p:cNvPr>
          <p:cNvPicPr>
            <a:picLocks noChangeAspect="1"/>
          </p:cNvPicPr>
          <p:nvPr/>
        </p:nvPicPr>
        <p:blipFill>
          <a:blip r:embed="rId4"/>
          <a:stretch>
            <a:fillRect/>
          </a:stretch>
        </p:blipFill>
        <p:spPr>
          <a:xfrm>
            <a:off x="6096000" y="503854"/>
            <a:ext cx="4988767" cy="2573071"/>
          </a:xfrm>
          <a:prstGeom prst="rect">
            <a:avLst/>
          </a:prstGeom>
        </p:spPr>
      </p:pic>
      <p:pic>
        <p:nvPicPr>
          <p:cNvPr id="6" name="Picture 5">
            <a:extLst>
              <a:ext uri="{FF2B5EF4-FFF2-40B4-BE49-F238E27FC236}">
                <a16:creationId xmlns:a16="http://schemas.microsoft.com/office/drawing/2014/main" id="{173A3140-BF5C-B99C-C8C0-A5F8AA676BC8}"/>
              </a:ext>
            </a:extLst>
          </p:cNvPr>
          <p:cNvPicPr>
            <a:picLocks noChangeAspect="1"/>
          </p:cNvPicPr>
          <p:nvPr/>
        </p:nvPicPr>
        <p:blipFill>
          <a:blip r:embed="rId5"/>
          <a:stretch>
            <a:fillRect/>
          </a:stretch>
        </p:blipFill>
        <p:spPr>
          <a:xfrm>
            <a:off x="6096000" y="3654284"/>
            <a:ext cx="4988767" cy="2804706"/>
          </a:xfrm>
          <a:prstGeom prst="rect">
            <a:avLst/>
          </a:prstGeom>
        </p:spPr>
      </p:pic>
      <p:pic>
        <p:nvPicPr>
          <p:cNvPr id="9" name="Audio 8">
            <a:hlinkClick r:id="" action="ppaction://media"/>
            <a:extLst>
              <a:ext uri="{FF2B5EF4-FFF2-40B4-BE49-F238E27FC236}">
                <a16:creationId xmlns:a16="http://schemas.microsoft.com/office/drawing/2014/main" id="{31D989E2-B1BF-3880-8899-DCAD6A2DE2A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03022708"/>
      </p:ext>
    </p:extLst>
  </p:cSld>
  <p:clrMapOvr>
    <a:masterClrMapping/>
  </p:clrMapOvr>
  <mc:AlternateContent xmlns:mc="http://schemas.openxmlformats.org/markup-compatibility/2006">
    <mc:Choice xmlns:p14="http://schemas.microsoft.com/office/powerpoint/2010/main" Requires="p14">
      <p:transition spd="slow" p14:dur="2000" advTm="4180"/>
    </mc:Choice>
    <mc:Fallback>
      <p:transition spd="slow" advTm="41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DE8A4B-C8A7-CF31-7A6D-9670746E4A21}"/>
              </a:ext>
            </a:extLst>
          </p:cNvPr>
          <p:cNvSpPr>
            <a:spLocks noGrp="1"/>
          </p:cNvSpPr>
          <p:nvPr>
            <p:ph idx="1"/>
          </p:nvPr>
        </p:nvSpPr>
        <p:spPr>
          <a:xfrm>
            <a:off x="677334" y="625151"/>
            <a:ext cx="4482495" cy="6064898"/>
          </a:xfrm>
        </p:spPr>
        <p:txBody>
          <a:bodyPr>
            <a:noAutofit/>
          </a:bodyPr>
          <a:lstStyle/>
          <a:p>
            <a:pPr marL="0" indent="0">
              <a:buNone/>
            </a:pPr>
            <a:r>
              <a:rPr lang="en-IN" sz="2000" dirty="0">
                <a:solidFill>
                  <a:schemeClr val="accent3"/>
                </a:solidFill>
                <a:latin typeface="Times New Roman" panose="02020603050405020304" pitchFamily="18" charset="0"/>
                <a:cs typeface="Times New Roman" panose="02020603050405020304" pitchFamily="18" charset="0"/>
              </a:rPr>
              <a:t>4.Daily Sales Trend:</a:t>
            </a:r>
          </a:p>
          <a:p>
            <a:pPr marL="0" indent="0">
              <a:buNone/>
            </a:pPr>
            <a:r>
              <a:rPr lang="en-IN" sz="2000" dirty="0">
                <a:latin typeface="Times New Roman" panose="02020603050405020304" pitchFamily="18" charset="0"/>
                <a:cs typeface="Times New Roman" panose="02020603050405020304" pitchFamily="18" charset="0"/>
              </a:rPr>
              <a:t>Daily sales trend shows the pattern or trend in sales over a period of days. It helps  identify any fluctuations or patterns in sales on a daily basis, which can be useful for demand forecasting and planning.</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solidFill>
                  <a:schemeClr val="accent3"/>
                </a:solidFill>
                <a:latin typeface="Times New Roman" panose="02020603050405020304" pitchFamily="18" charset="0"/>
                <a:cs typeface="Times New Roman" panose="02020603050405020304" pitchFamily="18" charset="0"/>
              </a:rPr>
              <a:t>5.State Wise Sales:</a:t>
            </a:r>
          </a:p>
          <a:p>
            <a:pPr marL="0" indent="0">
              <a:buNone/>
            </a:pPr>
            <a:r>
              <a:rPr lang="en-IN" sz="2000" dirty="0">
                <a:latin typeface="Times New Roman" panose="02020603050405020304" pitchFamily="18" charset="0"/>
                <a:cs typeface="Times New Roman" panose="02020603050405020304" pitchFamily="18" charset="0"/>
              </a:rPr>
              <a:t>State wise sales refer to the total sales value attributed to each state or region within a country. It provides insights into the sales performance in different geographical areas.</a:t>
            </a:r>
          </a:p>
        </p:txBody>
      </p:sp>
      <p:pic>
        <p:nvPicPr>
          <p:cNvPr id="4" name="Picture 3">
            <a:extLst>
              <a:ext uri="{FF2B5EF4-FFF2-40B4-BE49-F238E27FC236}">
                <a16:creationId xmlns:a16="http://schemas.microsoft.com/office/drawing/2014/main" id="{44030A80-D068-1977-FC9E-3B5954E6A732}"/>
              </a:ext>
            </a:extLst>
          </p:cNvPr>
          <p:cNvPicPr>
            <a:picLocks noChangeAspect="1"/>
          </p:cNvPicPr>
          <p:nvPr/>
        </p:nvPicPr>
        <p:blipFill>
          <a:blip r:embed="rId4"/>
          <a:stretch>
            <a:fillRect/>
          </a:stretch>
        </p:blipFill>
        <p:spPr>
          <a:xfrm>
            <a:off x="5159829" y="514997"/>
            <a:ext cx="5663681" cy="2536113"/>
          </a:xfrm>
          <a:prstGeom prst="rect">
            <a:avLst/>
          </a:prstGeom>
        </p:spPr>
      </p:pic>
      <p:pic>
        <p:nvPicPr>
          <p:cNvPr id="5" name="Picture 4">
            <a:extLst>
              <a:ext uri="{FF2B5EF4-FFF2-40B4-BE49-F238E27FC236}">
                <a16:creationId xmlns:a16="http://schemas.microsoft.com/office/drawing/2014/main" id="{9B2D4AEB-919D-FC76-416C-2D8002B5DCEB}"/>
              </a:ext>
            </a:extLst>
          </p:cNvPr>
          <p:cNvPicPr>
            <a:picLocks noChangeAspect="1"/>
          </p:cNvPicPr>
          <p:nvPr/>
        </p:nvPicPr>
        <p:blipFill>
          <a:blip r:embed="rId5"/>
          <a:stretch>
            <a:fillRect/>
          </a:stretch>
        </p:blipFill>
        <p:spPr>
          <a:xfrm>
            <a:off x="5159829" y="3806891"/>
            <a:ext cx="5663681" cy="2929813"/>
          </a:xfrm>
          <a:prstGeom prst="rect">
            <a:avLst/>
          </a:prstGeom>
        </p:spPr>
      </p:pic>
      <p:pic>
        <p:nvPicPr>
          <p:cNvPr id="8" name="Audio 7">
            <a:hlinkClick r:id="" action="ppaction://media"/>
            <a:extLst>
              <a:ext uri="{FF2B5EF4-FFF2-40B4-BE49-F238E27FC236}">
                <a16:creationId xmlns:a16="http://schemas.microsoft.com/office/drawing/2014/main" id="{8F60B96E-0A54-9F26-1740-A76E9C19F49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518859814"/>
      </p:ext>
    </p:extLst>
  </p:cSld>
  <p:clrMapOvr>
    <a:masterClrMapping/>
  </p:clrMapOvr>
  <mc:AlternateContent xmlns:mc="http://schemas.openxmlformats.org/markup-compatibility/2006">
    <mc:Choice xmlns:p14="http://schemas.microsoft.com/office/powerpoint/2010/main" Requires="p14">
      <p:transition spd="slow" p14:dur="2000" advTm="3656"/>
    </mc:Choice>
    <mc:Fallback>
      <p:transition spd="slow" advTm="3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7F1231-6D70-DD84-4E54-8F87E9971768}"/>
              </a:ext>
            </a:extLst>
          </p:cNvPr>
          <p:cNvSpPr>
            <a:spLocks noGrp="1"/>
          </p:cNvSpPr>
          <p:nvPr>
            <p:ph idx="1"/>
          </p:nvPr>
        </p:nvSpPr>
        <p:spPr>
          <a:xfrm>
            <a:off x="677334" y="373224"/>
            <a:ext cx="4501156" cy="6036907"/>
          </a:xfrm>
        </p:spPr>
        <p:txBody>
          <a:bodyPr>
            <a:noAutofit/>
          </a:bodyPr>
          <a:lstStyle/>
          <a:p>
            <a:pPr marL="0" indent="0">
              <a:buNone/>
            </a:pPr>
            <a:r>
              <a:rPr lang="en-IN" sz="2000" dirty="0">
                <a:solidFill>
                  <a:schemeClr val="accent3"/>
                </a:solidFill>
                <a:latin typeface="Times New Roman" panose="02020603050405020304" pitchFamily="18" charset="0"/>
                <a:cs typeface="Times New Roman" panose="02020603050405020304" pitchFamily="18" charset="0"/>
              </a:rPr>
              <a:t>6.Top 5 Store Wise Sales:</a:t>
            </a:r>
          </a:p>
          <a:p>
            <a:pPr marL="0" indent="0">
              <a:lnSpc>
                <a:spcPct val="150000"/>
              </a:lnSpc>
              <a:buNone/>
            </a:pPr>
            <a:r>
              <a:rPr lang="en-IN" sz="2000" dirty="0">
                <a:latin typeface="Times New Roman" panose="02020603050405020304" pitchFamily="18" charset="0"/>
                <a:cs typeface="Times New Roman" panose="02020603050405020304" pitchFamily="18" charset="0"/>
              </a:rPr>
              <a:t>This refers to the top 5 stores or retail outlets that have achieved the highest sales figures. It helps identify the most successful stores or locations within the supply chain.</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solidFill>
                  <a:schemeClr val="accent3"/>
                </a:solidFill>
                <a:latin typeface="Times New Roman" panose="02020603050405020304" pitchFamily="18" charset="0"/>
                <a:cs typeface="Times New Roman" panose="02020603050405020304" pitchFamily="18" charset="0"/>
              </a:rPr>
              <a:t>7.Region Wise Sales:</a:t>
            </a:r>
          </a:p>
          <a:p>
            <a:pPr marL="0" indent="0">
              <a:lnSpc>
                <a:spcPct val="150000"/>
              </a:lnSpc>
              <a:buNone/>
            </a:pPr>
            <a:r>
              <a:rPr lang="en-IN" sz="2000" dirty="0">
                <a:latin typeface="Times New Roman" panose="02020603050405020304" pitchFamily="18" charset="0"/>
                <a:cs typeface="Times New Roman" panose="02020603050405020304" pitchFamily="18" charset="0"/>
              </a:rPr>
              <a:t>Region wise sales refer to the total sales value attributed to each specific region or area within a larger geographic scope, such as a country or continent. It provides insights into the sales performance across different regions.</a:t>
            </a:r>
          </a:p>
        </p:txBody>
      </p:sp>
      <p:pic>
        <p:nvPicPr>
          <p:cNvPr id="4" name="Picture 3">
            <a:extLst>
              <a:ext uri="{FF2B5EF4-FFF2-40B4-BE49-F238E27FC236}">
                <a16:creationId xmlns:a16="http://schemas.microsoft.com/office/drawing/2014/main" id="{096CDB12-B31B-0C51-DCEC-7DCE5464E4BF}"/>
              </a:ext>
            </a:extLst>
          </p:cNvPr>
          <p:cNvPicPr>
            <a:picLocks noChangeAspect="1"/>
          </p:cNvPicPr>
          <p:nvPr/>
        </p:nvPicPr>
        <p:blipFill>
          <a:blip r:embed="rId4"/>
          <a:stretch>
            <a:fillRect/>
          </a:stretch>
        </p:blipFill>
        <p:spPr>
          <a:xfrm>
            <a:off x="5563418" y="3806891"/>
            <a:ext cx="5166786" cy="2843538"/>
          </a:xfrm>
          <a:prstGeom prst="rect">
            <a:avLst/>
          </a:prstGeom>
        </p:spPr>
      </p:pic>
      <p:pic>
        <p:nvPicPr>
          <p:cNvPr id="5" name="Picture 4">
            <a:extLst>
              <a:ext uri="{FF2B5EF4-FFF2-40B4-BE49-F238E27FC236}">
                <a16:creationId xmlns:a16="http://schemas.microsoft.com/office/drawing/2014/main" id="{6F55E045-D4A7-7C8A-31AE-C53796616F5B}"/>
              </a:ext>
            </a:extLst>
          </p:cNvPr>
          <p:cNvPicPr>
            <a:picLocks noChangeAspect="1"/>
          </p:cNvPicPr>
          <p:nvPr/>
        </p:nvPicPr>
        <p:blipFill>
          <a:blip r:embed="rId5"/>
          <a:stretch>
            <a:fillRect/>
          </a:stretch>
        </p:blipFill>
        <p:spPr>
          <a:xfrm>
            <a:off x="5563418" y="373224"/>
            <a:ext cx="5166786" cy="2575249"/>
          </a:xfrm>
          <a:prstGeom prst="rect">
            <a:avLst/>
          </a:prstGeom>
        </p:spPr>
      </p:pic>
      <p:pic>
        <p:nvPicPr>
          <p:cNvPr id="8" name="Audio 7">
            <a:hlinkClick r:id="" action="ppaction://media"/>
            <a:extLst>
              <a:ext uri="{FF2B5EF4-FFF2-40B4-BE49-F238E27FC236}">
                <a16:creationId xmlns:a16="http://schemas.microsoft.com/office/drawing/2014/main" id="{AB56122B-B182-F509-6AC3-1726FDC468C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33349021"/>
      </p:ext>
    </p:extLst>
  </p:cSld>
  <p:clrMapOvr>
    <a:masterClrMapping/>
  </p:clrMapOvr>
  <mc:AlternateContent xmlns:mc="http://schemas.openxmlformats.org/markup-compatibility/2006">
    <mc:Choice xmlns:p14="http://schemas.microsoft.com/office/powerpoint/2010/main" Requires="p14">
      <p:transition spd="slow" p14:dur="2000" advTm="3762"/>
    </mc:Choice>
    <mc:Fallback>
      <p:transition spd="slow" advTm="37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23F394-78C8-D028-E5BB-D8CA08808C28}"/>
              </a:ext>
            </a:extLst>
          </p:cNvPr>
          <p:cNvSpPr>
            <a:spLocks noGrp="1"/>
          </p:cNvSpPr>
          <p:nvPr>
            <p:ph idx="1"/>
          </p:nvPr>
        </p:nvSpPr>
        <p:spPr>
          <a:xfrm>
            <a:off x="397416" y="313127"/>
            <a:ext cx="4790404" cy="6367591"/>
          </a:xfrm>
        </p:spPr>
        <p:txBody>
          <a:bodyPr>
            <a:normAutofit fontScale="92500" lnSpcReduction="10000"/>
          </a:bodyPr>
          <a:lstStyle/>
          <a:p>
            <a:pPr marL="0" indent="0">
              <a:buNone/>
            </a:pPr>
            <a:r>
              <a:rPr lang="en-IN" sz="4000" dirty="0">
                <a:solidFill>
                  <a:schemeClr val="accent3"/>
                </a:solidFill>
                <a:latin typeface="Times New Roman" panose="02020603050405020304" pitchFamily="18" charset="0"/>
                <a:cs typeface="Times New Roman" panose="02020603050405020304" pitchFamily="18" charset="0"/>
              </a:rPr>
              <a:t>8.Total Inventory:</a:t>
            </a:r>
            <a:endParaRPr lang="en-IN" sz="8800" dirty="0">
              <a:solidFill>
                <a:schemeClr val="accent3"/>
              </a:solidFill>
              <a:latin typeface="Times New Roman" panose="02020603050405020304" pitchFamily="18" charset="0"/>
              <a:cs typeface="Times New Roman" panose="02020603050405020304" pitchFamily="18" charset="0"/>
            </a:endParaRPr>
          </a:p>
          <a:p>
            <a:pPr marL="0" indent="0">
              <a:lnSpc>
                <a:spcPct val="120000"/>
              </a:lnSpc>
              <a:buNone/>
            </a:pPr>
            <a:r>
              <a:rPr lang="en-IN" sz="2600" dirty="0">
                <a:latin typeface="Times New Roman" panose="02020603050405020304" pitchFamily="18" charset="0"/>
                <a:cs typeface="Times New Roman" panose="02020603050405020304" pitchFamily="18" charset="0"/>
              </a:rPr>
              <a:t>Total inventory represents the sum of all the goods or products held in stock within the supply chain. It includes both finished products ready for sale and raw materials or components used in the production process.</a:t>
            </a:r>
          </a:p>
          <a:p>
            <a:pPr marL="0" indent="0">
              <a:buNone/>
            </a:pPr>
            <a:r>
              <a:rPr lang="en-IN" sz="3500" dirty="0">
                <a:solidFill>
                  <a:schemeClr val="accent3"/>
                </a:solidFill>
                <a:latin typeface="Times New Roman" panose="02020603050405020304" pitchFamily="18" charset="0"/>
                <a:cs typeface="Times New Roman" panose="02020603050405020304" pitchFamily="18" charset="0"/>
              </a:rPr>
              <a:t>9.Inventory Value:</a:t>
            </a:r>
          </a:p>
          <a:p>
            <a:pPr marL="0" indent="0">
              <a:buNone/>
            </a:pPr>
            <a:r>
              <a:rPr lang="en-IN" sz="2600" dirty="0">
                <a:latin typeface="Times New Roman" panose="02020603050405020304" pitchFamily="18" charset="0"/>
                <a:cs typeface="Times New Roman" panose="02020603050405020304" pitchFamily="18" charset="0"/>
              </a:rPr>
              <a:t>Inventory value refers to the total monetary value of the inventory held within the supply chain. It is calculated by multiplying the quantity of each item in inventory by its unit cost or market value.</a:t>
            </a:r>
            <a:endParaRPr lang="en-IN" sz="8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C40BDA9-BAED-9B6F-73E2-96DDDCF1EF77}"/>
              </a:ext>
            </a:extLst>
          </p:cNvPr>
          <p:cNvPicPr>
            <a:picLocks noChangeAspect="1"/>
          </p:cNvPicPr>
          <p:nvPr/>
        </p:nvPicPr>
        <p:blipFill>
          <a:blip r:embed="rId4"/>
          <a:stretch>
            <a:fillRect/>
          </a:stretch>
        </p:blipFill>
        <p:spPr>
          <a:xfrm>
            <a:off x="6551627" y="581320"/>
            <a:ext cx="3618740" cy="1272650"/>
          </a:xfrm>
          <a:prstGeom prst="rect">
            <a:avLst/>
          </a:prstGeom>
        </p:spPr>
      </p:pic>
      <p:pic>
        <p:nvPicPr>
          <p:cNvPr id="5" name="Picture 4">
            <a:extLst>
              <a:ext uri="{FF2B5EF4-FFF2-40B4-BE49-F238E27FC236}">
                <a16:creationId xmlns:a16="http://schemas.microsoft.com/office/drawing/2014/main" id="{A5D7FA39-E745-63D7-7B14-5C6F2D7A61A9}"/>
              </a:ext>
            </a:extLst>
          </p:cNvPr>
          <p:cNvPicPr>
            <a:picLocks noChangeAspect="1"/>
          </p:cNvPicPr>
          <p:nvPr/>
        </p:nvPicPr>
        <p:blipFill>
          <a:blip r:embed="rId5"/>
          <a:stretch>
            <a:fillRect/>
          </a:stretch>
        </p:blipFill>
        <p:spPr>
          <a:xfrm>
            <a:off x="6551627" y="4579132"/>
            <a:ext cx="3618740" cy="1272649"/>
          </a:xfrm>
          <a:prstGeom prst="rect">
            <a:avLst/>
          </a:prstGeom>
        </p:spPr>
      </p:pic>
      <p:pic>
        <p:nvPicPr>
          <p:cNvPr id="8" name="Audio 7">
            <a:hlinkClick r:id="" action="ppaction://media"/>
            <a:extLst>
              <a:ext uri="{FF2B5EF4-FFF2-40B4-BE49-F238E27FC236}">
                <a16:creationId xmlns:a16="http://schemas.microsoft.com/office/drawing/2014/main" id="{4B510526-CF59-8A9D-BCF3-A24C69259C2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107121813"/>
      </p:ext>
    </p:extLst>
  </p:cSld>
  <p:clrMapOvr>
    <a:masterClrMapping/>
  </p:clrMapOvr>
  <mc:AlternateContent xmlns:mc="http://schemas.openxmlformats.org/markup-compatibility/2006">
    <mc:Choice xmlns:p14="http://schemas.microsoft.com/office/powerpoint/2010/main" Requires="p14">
      <p:transition spd="slow" p14:dur="2000" advTm="3089"/>
    </mc:Choice>
    <mc:Fallback>
      <p:transition spd="slow" advTm="3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A5EB1E-D116-93D9-4A28-8B6B0C605668}"/>
              </a:ext>
            </a:extLst>
          </p:cNvPr>
          <p:cNvSpPr>
            <a:spLocks noGrp="1"/>
          </p:cNvSpPr>
          <p:nvPr>
            <p:ph idx="1"/>
          </p:nvPr>
        </p:nvSpPr>
        <p:spPr>
          <a:xfrm>
            <a:off x="513184" y="429209"/>
            <a:ext cx="5113175" cy="5612154"/>
          </a:xfrm>
        </p:spPr>
        <p:txBody>
          <a:bodyPr>
            <a:normAutofit/>
          </a:bodyPr>
          <a:lstStyle/>
          <a:p>
            <a:pPr marL="0" indent="0">
              <a:buNone/>
            </a:pPr>
            <a:r>
              <a:rPr lang="en-IN" sz="2200" dirty="0">
                <a:solidFill>
                  <a:schemeClr val="accent3"/>
                </a:solidFill>
                <a:latin typeface="Times New Roman" panose="02020603050405020304" pitchFamily="18" charset="0"/>
                <a:cs typeface="Times New Roman" panose="02020603050405020304" pitchFamily="18" charset="0"/>
              </a:rPr>
              <a:t>10. Overstock, Out of Stock, Understock:</a:t>
            </a:r>
          </a:p>
          <a:p>
            <a:pPr marL="0" indent="0">
              <a:buNone/>
            </a:pPr>
            <a:endParaRPr lang="en-IN" sz="22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Overstock occurs when the supply chain has excess inventory beyond the demand, leading to a surplus.</a:t>
            </a:r>
          </a:p>
          <a:p>
            <a:pPr marL="0" indent="0">
              <a:buNone/>
            </a:pPr>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Out of stock refers to the situation when the supply chain does not have enough inventory to meet the current demand.</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Understock refers to a situation where the inventory level is lower than the desired or optimal level for meeting demand.</a:t>
            </a:r>
          </a:p>
          <a:p>
            <a:endParaRPr lang="en-IN" dirty="0"/>
          </a:p>
        </p:txBody>
      </p:sp>
      <p:pic>
        <p:nvPicPr>
          <p:cNvPr id="4" name="Picture 3">
            <a:extLst>
              <a:ext uri="{FF2B5EF4-FFF2-40B4-BE49-F238E27FC236}">
                <a16:creationId xmlns:a16="http://schemas.microsoft.com/office/drawing/2014/main" id="{CE701242-F60B-0DF8-E2CF-B518A19FC243}"/>
              </a:ext>
            </a:extLst>
          </p:cNvPr>
          <p:cNvPicPr>
            <a:picLocks noChangeAspect="1"/>
          </p:cNvPicPr>
          <p:nvPr/>
        </p:nvPicPr>
        <p:blipFill>
          <a:blip r:embed="rId4"/>
          <a:stretch>
            <a:fillRect/>
          </a:stretch>
        </p:blipFill>
        <p:spPr>
          <a:xfrm>
            <a:off x="5910345" y="1212979"/>
            <a:ext cx="3830813" cy="4828383"/>
          </a:xfrm>
          <a:prstGeom prst="rect">
            <a:avLst/>
          </a:prstGeom>
        </p:spPr>
      </p:pic>
      <p:pic>
        <p:nvPicPr>
          <p:cNvPr id="7" name="Audio 6">
            <a:hlinkClick r:id="" action="ppaction://media"/>
            <a:extLst>
              <a:ext uri="{FF2B5EF4-FFF2-40B4-BE49-F238E27FC236}">
                <a16:creationId xmlns:a16="http://schemas.microsoft.com/office/drawing/2014/main" id="{8878BF68-830F-5046-7AC0-647F10B90BF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271255330"/>
      </p:ext>
    </p:extLst>
  </p:cSld>
  <p:clrMapOvr>
    <a:masterClrMapping/>
  </p:clrMapOvr>
  <mc:AlternateContent xmlns:mc="http://schemas.openxmlformats.org/markup-compatibility/2006">
    <mc:Choice xmlns:p14="http://schemas.microsoft.com/office/powerpoint/2010/main" Requires="p14">
      <p:transition spd="slow" p14:dur="2000" advTm="2985"/>
    </mc:Choice>
    <mc:Fallback>
      <p:transition spd="slow" advTm="2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Facet">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docProps/app.xml><?xml version="1.0" encoding="utf-8"?>
<Properties xmlns="http://schemas.openxmlformats.org/officeDocument/2006/extended-properties" xmlns:vt="http://schemas.openxmlformats.org/officeDocument/2006/docPropsVTypes">
  <Template>Facet</Template>
  <TotalTime>135</TotalTime>
  <Words>592</Words>
  <Application>Microsoft Office PowerPoint</Application>
  <PresentationFormat>Widescreen</PresentationFormat>
  <Paragraphs>72</Paragraphs>
  <Slides>15</Slides>
  <Notes>0</Notes>
  <HiddenSlides>0</HiddenSlides>
  <MMClips>15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Times New Roman</vt:lpstr>
      <vt:lpstr>Trebuchet MS</vt:lpstr>
      <vt:lpstr>Wingdings</vt:lpstr>
      <vt:lpstr>Wingdings 3</vt:lpstr>
      <vt:lpstr>Facet</vt:lpstr>
      <vt:lpstr>Report Analytics &amp; Dashboard</vt:lpstr>
      <vt:lpstr>Project Overview :</vt:lpstr>
      <vt:lpstr>KPI’S of the Project:</vt:lpstr>
      <vt:lpstr>KPI Details :</vt:lpstr>
      <vt:lpstr>PowerPoint Presentation</vt:lpstr>
      <vt:lpstr>PowerPoint Presentation</vt:lpstr>
      <vt:lpstr>PowerPoint Presentation</vt:lpstr>
      <vt:lpstr>PowerPoint Presentation</vt:lpstr>
      <vt:lpstr>PowerPoint Presentation</vt:lpstr>
      <vt:lpstr>Dashboard 1 : Excel</vt:lpstr>
      <vt:lpstr>Dashboard 2 : Tableau</vt:lpstr>
      <vt:lpstr>PowerPoint Presentation</vt:lpstr>
      <vt:lpstr>PowerPoint Presentation</vt:lpstr>
      <vt:lpstr>Dashboard 3: Power BI</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Analytics &amp; Dashboard</dc:title>
  <dc:creator>.................. .</dc:creator>
  <cp:lastModifiedBy>.................. .</cp:lastModifiedBy>
  <cp:revision>1</cp:revision>
  <dcterms:created xsi:type="dcterms:W3CDTF">2023-07-10T13:57:54Z</dcterms:created>
  <dcterms:modified xsi:type="dcterms:W3CDTF">2023-07-10T16:13:22Z</dcterms:modified>
</cp:coreProperties>
</file>

<file path=docProps/thumbnail.jpeg>
</file>